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5"/>
  </p:notesMasterIdLst>
  <p:sldIdLst>
    <p:sldId id="257" r:id="rId2"/>
    <p:sldId id="445" r:id="rId3"/>
    <p:sldId id="497" r:id="rId4"/>
    <p:sldId id="476" r:id="rId5"/>
    <p:sldId id="477" r:id="rId6"/>
    <p:sldId id="378" r:id="rId7"/>
    <p:sldId id="373" r:id="rId8"/>
    <p:sldId id="396" r:id="rId9"/>
    <p:sldId id="485" r:id="rId10"/>
    <p:sldId id="486" r:id="rId11"/>
    <p:sldId id="446" r:id="rId12"/>
    <p:sldId id="447" r:id="rId13"/>
    <p:sldId id="367" r:id="rId14"/>
    <p:sldId id="488" r:id="rId15"/>
    <p:sldId id="448" r:id="rId16"/>
    <p:sldId id="449" r:id="rId17"/>
    <p:sldId id="450" r:id="rId18"/>
    <p:sldId id="451" r:id="rId19"/>
    <p:sldId id="455" r:id="rId20"/>
    <p:sldId id="456" r:id="rId21"/>
    <p:sldId id="457" r:id="rId22"/>
    <p:sldId id="458" r:id="rId23"/>
    <p:sldId id="460" r:id="rId24"/>
    <p:sldId id="462" r:id="rId25"/>
    <p:sldId id="372" r:id="rId26"/>
    <p:sldId id="415" r:id="rId27"/>
    <p:sldId id="416" r:id="rId28"/>
    <p:sldId id="417" r:id="rId29"/>
    <p:sldId id="428" r:id="rId30"/>
    <p:sldId id="473" r:id="rId31"/>
    <p:sldId id="433" r:id="rId32"/>
    <p:sldId id="435" r:id="rId33"/>
    <p:sldId id="436" r:id="rId34"/>
    <p:sldId id="470" r:id="rId35"/>
    <p:sldId id="471" r:id="rId36"/>
    <p:sldId id="437" r:id="rId37"/>
    <p:sldId id="441" r:id="rId38"/>
    <p:sldId id="478" r:id="rId39"/>
    <p:sldId id="487" r:id="rId40"/>
    <p:sldId id="463" r:id="rId41"/>
    <p:sldId id="464" r:id="rId42"/>
    <p:sldId id="465" r:id="rId43"/>
    <p:sldId id="359" r:id="rId44"/>
    <p:sldId id="443" r:id="rId45"/>
    <p:sldId id="322" r:id="rId46"/>
    <p:sldId id="325" r:id="rId47"/>
    <p:sldId id="358" r:id="rId48"/>
    <p:sldId id="360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493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90" r:id="rId69"/>
    <p:sldId id="391" r:id="rId70"/>
    <p:sldId id="393" r:id="rId71"/>
    <p:sldId id="494" r:id="rId72"/>
    <p:sldId id="472" r:id="rId73"/>
    <p:sldId id="496" r:id="rId74"/>
    <p:sldId id="481" r:id="rId75"/>
    <p:sldId id="491" r:id="rId76"/>
    <p:sldId id="313" r:id="rId77"/>
    <p:sldId id="315" r:id="rId78"/>
    <p:sldId id="316" r:id="rId79"/>
    <p:sldId id="495" r:id="rId80"/>
    <p:sldId id="492" r:id="rId81"/>
    <p:sldId id="484" r:id="rId82"/>
    <p:sldId id="489" r:id="rId83"/>
    <p:sldId id="490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2"/>
    <p:restoredTop sz="79938"/>
  </p:normalViewPr>
  <p:slideViewPr>
    <p:cSldViewPr snapToGrid="0" snapToObjects="1">
      <p:cViewPr>
        <p:scale>
          <a:sx n="97" d="100"/>
          <a:sy n="97" d="100"/>
        </p:scale>
        <p:origin x="1128" y="-136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3780/tv-screen-size/" TargetMode="External"/><Relationship Id="rId4" Type="http://schemas.openxmlformats.org/officeDocument/2006/relationships/hyperlink" Target="http://drpeering.net/white-papers/Internet-Transit-Pricing-Historical-And-Projected.php" TargetMode="External"/><Relationship Id="rId5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more formula about localization can be added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page 2 update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update page 3</a:t>
            </a: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7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15 equations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32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explain the evaluation: how these things are linked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what is H? on page 6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page 60, why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huffman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coding is H?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23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smtClean="0"/>
              <a:t>in a microscopy </a:t>
            </a:r>
            <a:r>
              <a:rPr lang="en-US" baseline="0" dirty="0" smtClean="0"/>
              <a:t>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Having </a:t>
            </a:r>
            <a:r>
              <a:rPr lang="en-US" dirty="0" smtClean="0"/>
              <a:t>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7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r>
              <a:rPr lang="en-US" baseline="0" dirty="0" smtClean="0"/>
              <a:t> Generalizability?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96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2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simple</a:t>
            </a:r>
            <a:r>
              <a:rPr lang="en-US" b="0" strike="noStrike" baseline="0" dirty="0" smtClean="0"/>
              <a:t> </a:t>
            </a:r>
            <a:r>
              <a:rPr lang="en-US" b="0" strike="noStrike" baseline="0" dirty="0" smtClean="0"/>
              <a:t>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42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88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4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84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11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786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3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5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1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emf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7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19.png"/><Relationship Id="rId7" Type="http://schemas.openxmlformats.org/officeDocument/2006/relationships/image" Target="../media/image24.png"/><Relationship Id="rId8" Type="http://schemas.openxmlformats.org/officeDocument/2006/relationships/image" Target="../media/image120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Microscopy video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26583" y="1307880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938" y="2661605"/>
            <a:ext cx="41274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/>
                <a:cs typeface="Arial"/>
              </a:rPr>
              <a:t>Increase </a:t>
            </a:r>
            <a:r>
              <a:rPr lang="en-US" sz="23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300" dirty="0" smtClean="0">
                <a:latin typeface="Arial"/>
                <a:cs typeface="Arial"/>
              </a:rPr>
              <a:t>storage.</a:t>
            </a:r>
          </a:p>
          <a:p>
            <a:endParaRPr lang="en-US" sz="23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Problem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583" y="1319997"/>
            <a:ext cx="4480842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cs typeface="Arial"/>
              </a:rPr>
              <a:t>Require that </a:t>
            </a:r>
            <a:r>
              <a:rPr lang="en-US" sz="2300" dirty="0">
                <a:cs typeface="Arial"/>
              </a:rPr>
              <a:t>the compression </a:t>
            </a:r>
            <a:r>
              <a:rPr lang="en-US" sz="2300" dirty="0" smtClean="0">
                <a:cs typeface="Arial"/>
              </a:rPr>
              <a:t>has </a:t>
            </a:r>
            <a:r>
              <a:rPr lang="en-US" sz="2300" dirty="0">
                <a:cs typeface="Arial"/>
              </a:rPr>
              <a:t>no impact on analysis </a:t>
            </a:r>
            <a:r>
              <a:rPr lang="en-US" sz="2300" dirty="0" smtClean="0">
                <a:cs typeface="Arial"/>
              </a:rPr>
              <a:t>-- scientifically lossless</a:t>
            </a:r>
          </a:p>
          <a:p>
            <a:endParaRPr lang="en-US" sz="2300" dirty="0">
              <a:cs typeface="Arial"/>
            </a:endParaRPr>
          </a:p>
          <a:p>
            <a:r>
              <a:rPr lang="en-US" sz="2300" dirty="0" smtClean="0">
                <a:cs typeface="Arial"/>
              </a:rPr>
              <a:t>Standard (H.264) lossy compression techniques cannot be used </a:t>
            </a:r>
            <a:endParaRPr lang="en-US" sz="2300" dirty="0"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cs typeface="Arial"/>
            </a:endParaRPr>
          </a:p>
          <a:p>
            <a:r>
              <a:rPr lang="en-US" sz="2300" dirty="0">
                <a:cs typeface="Arial"/>
              </a:rPr>
              <a:t>S</a:t>
            </a:r>
            <a:r>
              <a:rPr lang="en-US" sz="2300" dirty="0" smtClean="0">
                <a:cs typeface="Arial"/>
              </a:rPr>
              <a:t>tandard lossless compression </a:t>
            </a:r>
            <a:r>
              <a:rPr lang="en-US" sz="2300" dirty="0">
                <a:cs typeface="Arial"/>
              </a:rPr>
              <a:t>technique </a:t>
            </a:r>
            <a:r>
              <a:rPr lang="en-US" sz="2300" dirty="0" smtClean="0">
                <a:cs typeface="Arial"/>
              </a:rPr>
              <a:t>yields the compressed data in the size of 49.74% of the original one</a:t>
            </a:r>
            <a:endParaRPr lang="en-US" sz="2300" dirty="0">
              <a:cs typeface="Arial"/>
            </a:endParaRPr>
          </a:p>
          <a:p>
            <a:endParaRPr lang="en-US" sz="2300" dirty="0">
              <a:cs typeface="Arial"/>
            </a:endParaRPr>
          </a:p>
          <a:p>
            <a:r>
              <a:rPr lang="en-US" sz="2300" dirty="0" smtClean="0">
                <a:cs typeface="Arial"/>
              </a:rPr>
              <a:t>Our method </a:t>
            </a:r>
            <a:r>
              <a:rPr lang="en-US" sz="2300" dirty="0" smtClean="0">
                <a:cs typeface="Arial"/>
              </a:rPr>
              <a:t>give</a:t>
            </a:r>
            <a:r>
              <a:rPr lang="en-US" sz="2300" dirty="0" smtClean="0">
                <a:cs typeface="Arial"/>
              </a:rPr>
              <a:t>s</a:t>
            </a:r>
            <a:r>
              <a:rPr lang="en-US" sz="2300" dirty="0" smtClean="0">
                <a:cs typeface="Arial"/>
              </a:rPr>
              <a:t>: 7.26%</a:t>
            </a:r>
          </a:p>
          <a:p>
            <a:endParaRPr lang="en-US" sz="2300" dirty="0" smtClean="0">
              <a:cs typeface="Arial"/>
            </a:endParaRPr>
          </a:p>
          <a:p>
            <a:r>
              <a:rPr lang="en-US" sz="2300" dirty="0" smtClean="0">
                <a:cs typeface="Arial"/>
              </a:rPr>
              <a:t>Best case: 0.7729% vs. 19.4505%</a:t>
            </a:r>
            <a:endParaRPr lang="en-US" sz="2300" dirty="0"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6628"/>
              </p:ext>
            </p:extLst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>
            <a:endCxn id="21" idx="1"/>
          </p:cNvCxnSpPr>
          <p:nvPr/>
        </p:nvCxnSpPr>
        <p:spPr>
          <a:xfrm>
            <a:off x="5446643" y="4518991"/>
            <a:ext cx="2285802" cy="1086269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731317"/>
            <a:ext cx="1149255" cy="228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2136" y="1278038"/>
            <a:ext cx="5974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</a:t>
            </a:r>
            <a:r>
              <a:rPr lang="en-US" sz="2700" dirty="0" smtClean="0"/>
              <a:t>. </a:t>
            </a:r>
            <a:r>
              <a:rPr lang="en-US" sz="2700" dirty="0" smtClean="0"/>
              <a:t>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	</a:t>
            </a:r>
          </a:p>
          <a:p>
            <a:r>
              <a:rPr lang="en-US" sz="2700" dirty="0" smtClean="0"/>
              <a:t>-&gt; neighboring foreground pixels’ intensity over time values are </a:t>
            </a:r>
            <a:r>
              <a:rPr lang="en-US" sz="2700" dirty="0" smtClean="0"/>
              <a:t>correlated</a:t>
            </a:r>
          </a:p>
          <a:p>
            <a:endParaRPr lang="en-US" sz="2700" dirty="0" smtClean="0"/>
          </a:p>
          <a:p>
            <a:r>
              <a:rPr lang="en-US" sz="2700" dirty="0"/>
              <a:t>2. The noise is independent between neighboring pixels.</a:t>
            </a:r>
          </a:p>
          <a:p>
            <a:endParaRPr lang="en-US" sz="2700" dirty="0" smtClean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50" y="1480811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4"/>
          <a:srcRect t="22629"/>
          <a:stretch/>
        </p:blipFill>
        <p:spPr>
          <a:xfrm>
            <a:off x="1910132" y="5132626"/>
            <a:ext cx="2618120" cy="7854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06250" y="3701373"/>
            <a:ext cx="4267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Point_spread_function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122456" y="609819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Gaussian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464904" y="5723688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86552" y="573605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30856" y="6098193"/>
            <a:ext cx="89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29981" y="5730104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51629" y="5742473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707" y="5491910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compression: image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22" y="1326948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71170" y="4341203"/>
            <a:ext cx="525913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Video Size: </a:t>
            </a:r>
            <a:r>
              <a:rPr lang="en-US" sz="3900" i="1" dirty="0" smtClean="0"/>
              <a:t>L(x) = L(x’) + c</a:t>
            </a:r>
            <a:endParaRPr lang="en-US" sz="39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098629" y="5318713"/>
            <a:ext cx="1498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lossless encoding foreground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733460" y="5021331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55108" y="503370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86740" y="5324343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807106" y="501282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026490" y="5025196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824694"/>
              </p:ext>
            </p:extLst>
          </p:nvPr>
        </p:nvGraphicFramePr>
        <p:xfrm>
          <a:off x="1046923" y="2727438"/>
          <a:ext cx="7169426" cy="2122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705"/>
                <a:gridCol w="1134321"/>
                <a:gridCol w="1016317"/>
                <a:gridCol w="1321607"/>
                <a:gridCol w="1553572"/>
                <a:gridCol w="1194904"/>
              </a:tblGrid>
              <a:tr h="7749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Beads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500nm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3</a:t>
                      </a:r>
                      <a:endParaRPr lang="en-US" sz="1500" b="1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err="1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Brightfield</a:t>
                      </a:r>
                      <a:r>
                        <a:rPr lang="en-US" sz="1500" b="1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4 </a:t>
                      </a:r>
                      <a:endParaRPr lang="en-US" sz="1500" b="1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err="1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Brightfield</a:t>
                      </a:r>
                      <a:r>
                        <a:rPr lang="en-US" sz="1500" b="1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(Cells)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  <a:tr h="6739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H.264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20%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28%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47%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50%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33%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  <a:tr h="6739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500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method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0.77%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宋体"/>
                          <a:cs typeface="Times New Roman"/>
                        </a:rPr>
                        <a:t>20%</a:t>
                      </a:r>
                      <a:endParaRPr lang="en-US" sz="15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44%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7.3%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4.8%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18133"/>
              </p:ext>
            </p:extLst>
          </p:nvPr>
        </p:nvGraphicFramePr>
        <p:xfrm>
          <a:off x="2004429" y="2492047"/>
          <a:ext cx="4997898" cy="3068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4" name="Document" r:id="rId4" imgW="5626100" imgH="3454400" progId="Word.Document.12">
                  <p:embed/>
                </p:oleObj>
              </mc:Choice>
              <mc:Fallback>
                <p:oleObj name="Document" r:id="rId4" imgW="5626100" imgH="3454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4429" y="2492047"/>
                        <a:ext cx="4997898" cy="3068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0432" y="2024227"/>
            <a:ext cx="76062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ea typeface="Calibri" charset="0"/>
                <a:cs typeface="Calibri" charset="0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endParaRPr lang="en-US" sz="3000" dirty="0" smtClean="0">
              <a:ea typeface="Calibri" charset="0"/>
              <a:cs typeface="Calibri" charset="0"/>
            </a:endParaRPr>
          </a:p>
          <a:p>
            <a:pPr marL="800100" lvl="1" indent="-342900">
              <a:buFontTx/>
              <a:buChar char="-"/>
            </a:pPr>
            <a:endParaRPr lang="en-US" sz="3000" dirty="0" smtClean="0">
              <a:ea typeface="Calibri" charset="0"/>
              <a:cs typeface="Calibri" charset="0"/>
            </a:endParaRPr>
          </a:p>
          <a:p>
            <a:r>
              <a:rPr lang="en-US" sz="3000" dirty="0" smtClean="0">
                <a:ea typeface="Calibri" charset="0"/>
                <a:cs typeface="Calibri" charset="0"/>
              </a:rPr>
              <a:t>T</a:t>
            </a:r>
            <a:r>
              <a:rPr lang="en-US" sz="3000" dirty="0" smtClean="0">
                <a:ea typeface="Calibri" charset="0"/>
                <a:cs typeface="Calibri" charset="0"/>
              </a:rPr>
              <a:t>he </a:t>
            </a:r>
            <a:r>
              <a:rPr lang="en-US" sz="3000" dirty="0" smtClean="0">
                <a:ea typeface="Calibri" charset="0"/>
                <a:cs typeface="Calibri" charset="0"/>
              </a:rPr>
              <a:t>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30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30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3000" dirty="0" smtClean="0"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compression: 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3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Analysis-preserve vs analysis-aware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241" y="1544892"/>
            <a:ext cx="3145418" cy="141203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8470" y="1489384"/>
            <a:ext cx="430775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a typeface="Calibri" charset="0"/>
                <a:cs typeface="Calibri" charset="0"/>
              </a:rPr>
              <a:t>The analysis result (vertical line) on the object motion being measured is the ground truth</a:t>
            </a: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55" y="4877679"/>
            <a:ext cx="2613024" cy="126462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8470" y="2953289"/>
            <a:ext cx="46027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a typeface="Calibri" charset="0"/>
                <a:cs typeface="Calibri" charset="0"/>
              </a:rPr>
              <a:t>The actual video contains noise that makes the analysis result a random variable that follows a probability distribution</a:t>
            </a: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174" y="4192502"/>
            <a:ext cx="2301065" cy="11563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8640" y="4747438"/>
            <a:ext cx="43077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a typeface="Calibri" charset="0"/>
                <a:cs typeface="Calibri" charset="0"/>
              </a:rPr>
              <a:t>The analysis result on compressed video is also a random variable that follows a probability distribution</a:t>
            </a: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955" y="3236941"/>
            <a:ext cx="2395308" cy="11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60095" y="3008243"/>
            <a:ext cx="4528602" cy="304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1" y="3134139"/>
            <a:ext cx="2753749" cy="1458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9" cy="2543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25750" y="2791311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otentially useful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8" y="3020531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20" y="2788503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1372" y="3679091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34" y="496924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99220" y="3320315"/>
            <a:ext cx="586285" cy="93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92753" y="3320315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957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7675" y="4606793"/>
            <a:ext cx="536974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Video Size: </a:t>
            </a:r>
            <a:r>
              <a:rPr lang="en-US" sz="3900" i="1" dirty="0" smtClean="0"/>
              <a:t>L(x) = L(x’) + c</a:t>
            </a:r>
            <a:endParaRPr lang="en-US" sz="39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068418" y="5652041"/>
            <a:ext cx="1875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lossless encoding foreground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759965" y="5286921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81613" y="529929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33611" y="5657671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833611" y="527841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052995" y="5290786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0" y="1794243"/>
            <a:ext cx="1437734" cy="231042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Analysis-aware compression evaluates microscopy video quality using statistical test</a:t>
            </a:r>
            <a:r>
              <a:rPr lang="en-US" dirty="0"/>
              <a:t>s</a:t>
            </a:r>
            <a:endParaRPr lang="en-US" dirty="0" smtClean="0">
              <a:latin typeface="Arial"/>
              <a:cs typeface="Arial"/>
            </a:endParaRPr>
          </a:p>
          <a:p>
            <a:pPr marL="800100" lvl="1" indent="-342900"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Enables even higher compression ratio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2500" dirty="0" smtClean="0">
                <a:cs typeface="Helvetica"/>
              </a:rPr>
              <a:t>Novelty:</a:t>
            </a: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 smtClean="0">
                <a:cs typeface="Helvetica"/>
              </a:rPr>
              <a:t>Microscopy video compression with 100x compression ratio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/>
              <a:t>A</a:t>
            </a:r>
            <a:r>
              <a:rPr lang="en-US" sz="2100" dirty="0" smtClean="0"/>
              <a:t> </a:t>
            </a:r>
            <a:r>
              <a:rPr lang="en-US" sz="2100" dirty="0"/>
              <a:t>new correlation-based microscopy frame segmentation technique </a:t>
            </a:r>
            <a:r>
              <a:rPr lang="en-US" sz="2100" dirty="0" smtClean="0"/>
              <a:t>based on point </a:t>
            </a:r>
            <a:r>
              <a:rPr lang="en-US" sz="2100" dirty="0"/>
              <a:t>spread function</a:t>
            </a:r>
            <a:endParaRPr lang="en-US" sz="21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/>
              <a:t>A</a:t>
            </a:r>
            <a:r>
              <a:rPr lang="en-US" sz="2100" dirty="0" smtClean="0"/>
              <a:t> new way to evaluate the quality of a microscopy video based on statistical test </a:t>
            </a:r>
            <a:endParaRPr lang="en-US" sz="2100" dirty="0" smtClean="0">
              <a:cs typeface="Helvetica"/>
            </a:endParaRPr>
          </a:p>
          <a:p>
            <a:pPr algn="l"/>
            <a:r>
              <a:rPr lang="en-US" sz="2500" dirty="0" smtClean="0">
                <a:cs typeface="Helvetica"/>
              </a:rPr>
              <a:t>How to generalize: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C</a:t>
            </a:r>
            <a:r>
              <a:rPr lang="en-US" sz="2100" dirty="0">
                <a:cs typeface="Helvetica"/>
              </a:rPr>
              <a:t>orrelation </a:t>
            </a:r>
            <a:r>
              <a:rPr lang="en-US" sz="2100" dirty="0">
                <a:cs typeface="Helvetica"/>
              </a:rPr>
              <a:t>based segmentation can be applied to imaging devices including microscopes, telescopes, and other cameras where the object is not perfectly in </a:t>
            </a:r>
            <a:r>
              <a:rPr lang="en-US" sz="2100" dirty="0">
                <a:cs typeface="Helvetica"/>
              </a:rPr>
              <a:t>focus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A</a:t>
            </a:r>
            <a:r>
              <a:rPr lang="en-US" sz="2100" dirty="0">
                <a:cs typeface="Helvetica"/>
              </a:rPr>
              <a:t>dding </a:t>
            </a:r>
            <a:r>
              <a:rPr lang="en-US" sz="2100" dirty="0">
                <a:cs typeface="Helvetica"/>
              </a:rPr>
              <a:t>synthesized noise to improve the video quality can be applied to videos other than microscopy. 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7"/>
            <a:ext cx="8186166" cy="1013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Multimedia data compression for Bluetooth low energy beacons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649431" y="1307881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277071"/>
              </p:ext>
            </p:extLst>
          </p:nvPr>
        </p:nvGraphicFramePr>
        <p:xfrm>
          <a:off x="1234046" y="2492047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3347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18" y="224846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738444" y="245524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38444" y="376368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15288" y="4290318"/>
            <a:ext cx="58730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Image size: </a:t>
            </a:r>
            <a:r>
              <a:rPr lang="en-US" sz="3500" i="1" dirty="0" smtClean="0"/>
              <a:t>L(x) </a:t>
            </a:r>
            <a:r>
              <a:rPr lang="en-US" sz="3500" i="1" smtClean="0"/>
              <a:t>= L(g(K Log(D)))</a:t>
            </a:r>
            <a:endParaRPr lang="en-US" sz="35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62488" y="5366059"/>
            <a:ext cx="149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Number of patches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73063" y="4937055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94711" y="4949424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15366" y="5350112"/>
            <a:ext cx="130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Dictionary size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927992" y="4930689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147376" y="4943058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715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4243" y="1857173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5176" y="4342448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175" y="4782084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1177" y="2243784"/>
            <a:ext cx="44014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Varying parameters (beacon number, image type, k-means settings</a:t>
            </a:r>
            <a:r>
              <a:rPr lang="is-IS" sz="2000" dirty="0">
                <a:cs typeface="Helvetica"/>
              </a:rPr>
              <a:t>..)</a:t>
            </a:r>
            <a:endParaRPr lang="en-US" sz="2000" dirty="0">
              <a:cs typeface="Helvetic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Plot image quality vs. device lifetime.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7" y="4613356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91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18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2" y="5244719"/>
            <a:ext cx="285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3000" dirty="0" smtClean="0"/>
              <a:t>Foreground</a:t>
            </a:r>
            <a:r>
              <a:rPr lang="en-US" sz="3000" dirty="0" smtClean="0"/>
              <a:t>, adaptive encoding:  </a:t>
            </a:r>
          </a:p>
          <a:p>
            <a:pPr lvl="2"/>
            <a:r>
              <a:rPr lang="en-US" sz="2500" dirty="0" smtClean="0"/>
              <a:t>DCT </a:t>
            </a:r>
            <a:endParaRPr lang="en-US" sz="2500" dirty="0" smtClean="0"/>
          </a:p>
          <a:p>
            <a:pPr lvl="2"/>
            <a:endParaRPr lang="en-US" sz="2500" dirty="0" smtClean="0"/>
          </a:p>
          <a:p>
            <a:pPr lvl="2"/>
            <a:r>
              <a:rPr lang="en-US" sz="2500" dirty="0" smtClean="0"/>
              <a:t>Wavelet</a:t>
            </a:r>
          </a:p>
          <a:p>
            <a:pPr lvl="2"/>
            <a:endParaRPr lang="en-US" sz="2500" dirty="0" smtClean="0"/>
          </a:p>
          <a:p>
            <a:pPr lvl="2"/>
            <a:r>
              <a:rPr lang="en-US" sz="2500" dirty="0" smtClean="0"/>
              <a:t>Triangle </a:t>
            </a:r>
            <a:r>
              <a:rPr lang="en-US" sz="2500" dirty="0" smtClean="0"/>
              <a:t>mesh</a:t>
            </a:r>
          </a:p>
          <a:p>
            <a:pPr lvl="2"/>
            <a:endParaRPr lang="en-US" sz="2500" dirty="0"/>
          </a:p>
          <a:p>
            <a:pPr lvl="2"/>
            <a:endParaRPr lang="en-US" sz="2500" dirty="0" smtClean="0"/>
          </a:p>
          <a:p>
            <a:pPr lvl="2"/>
            <a:endParaRPr lang="en-US" dirty="0" smtClean="0"/>
          </a:p>
          <a:p>
            <a:pPr lvl="1"/>
            <a:r>
              <a:rPr lang="en-US" sz="3000" dirty="0" smtClean="0"/>
              <a:t>Background</a:t>
            </a:r>
            <a:r>
              <a:rPr lang="en-US" dirty="0" smtClean="0"/>
              <a:t>:</a:t>
            </a:r>
          </a:p>
          <a:p>
            <a:pPr lvl="2"/>
            <a:r>
              <a:rPr lang="en-US" sz="2500" dirty="0" smtClean="0"/>
              <a:t>Down sample -&gt; DCT</a:t>
            </a:r>
            <a:endParaRPr lang="en-US" sz="2500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263317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909496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3592250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Data size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51106" y="6541309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6583" y="1179446"/>
            <a:ext cx="716035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I</a:t>
            </a:r>
            <a:r>
              <a:rPr lang="en-US" sz="3900" dirty="0" smtClean="0"/>
              <a:t>mage Size: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dct</a:t>
            </a:r>
            <a:r>
              <a:rPr lang="en-US" sz="3900" i="1" dirty="0" smtClean="0"/>
              <a:t>(x) = L(g(</a:t>
            </a:r>
            <a:r>
              <a:rPr lang="en-US" sz="3900" i="1" dirty="0" err="1" smtClean="0"/>
              <a:t>d</a:t>
            </a:r>
            <a:r>
              <a:rPr lang="en-US" sz="3900" i="1" baseline="-25000" dirty="0" err="1" smtClean="0"/>
              <a:t>dct</a:t>
            </a:r>
            <a:r>
              <a:rPr lang="en-US" sz="3900" i="1" dirty="0" smtClean="0"/>
              <a:t>(x))) + c</a:t>
            </a:r>
            <a:endParaRPr lang="en-US" sz="39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68809" y="2155640"/>
            <a:ext cx="330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foreground</a:t>
            </a:r>
            <a:r>
              <a:rPr lang="en-US" dirty="0"/>
              <a:t> </a:t>
            </a:r>
            <a:r>
              <a:rPr lang="en-US" dirty="0" smtClean="0"/>
              <a:t>i</a:t>
            </a:r>
            <a:r>
              <a:rPr lang="en-US" dirty="0" smtClean="0"/>
              <a:t>n DCT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42319" y="1845920"/>
            <a:ext cx="215389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24025" y="1877809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75844" y="2138580"/>
            <a:ext cx="317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16197" y="1839493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227817" y="1839371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7847" y="2809359"/>
            <a:ext cx="848302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                    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wavelet</a:t>
            </a:r>
            <a:r>
              <a:rPr lang="en-US" sz="3900" i="1" dirty="0" smtClean="0"/>
              <a:t>(x) = L(H(</a:t>
            </a:r>
            <a:r>
              <a:rPr lang="en-US" sz="3900" i="1" dirty="0" err="1" smtClean="0"/>
              <a:t>d</a:t>
            </a:r>
            <a:r>
              <a:rPr lang="en-US" sz="3900" i="1" baseline="-25000" dirty="0" err="1" smtClean="0"/>
              <a:t>wavelet</a:t>
            </a:r>
            <a:r>
              <a:rPr lang="en-US" sz="3900" i="1" dirty="0" smtClean="0"/>
              <a:t>(x))) + c</a:t>
            </a:r>
            <a:endParaRPr lang="en-US" sz="39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59101" y="3785553"/>
            <a:ext cx="330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foreground</a:t>
            </a:r>
            <a:r>
              <a:rPr lang="en-US" dirty="0"/>
              <a:t> </a:t>
            </a:r>
            <a:r>
              <a:rPr lang="en-US" dirty="0" smtClean="0"/>
              <a:t>i</a:t>
            </a:r>
            <a:r>
              <a:rPr lang="en-US" dirty="0" smtClean="0"/>
              <a:t>n wavelet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770783" y="3490044"/>
            <a:ext cx="286246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66485" y="3483833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79502" y="3809424"/>
            <a:ext cx="317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133541" y="3470890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361722" y="3472460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2085220" y="4289254"/>
            <a:ext cx="1114279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                    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mesh</a:t>
            </a:r>
            <a:r>
              <a:rPr lang="en-US" sz="3900" i="1" dirty="0" smtClean="0"/>
              <a:t>(x) = L(g(v(x), n(x), </a:t>
            </a:r>
            <a:r>
              <a:rPr lang="en-US" sz="3900" i="1" dirty="0" err="1" smtClean="0"/>
              <a:t>i</a:t>
            </a:r>
            <a:r>
              <a:rPr lang="en-US" sz="3900" i="1" dirty="0" smtClean="0"/>
              <a:t>(x))) + L(g(t(x))) + c</a:t>
            </a:r>
            <a:endParaRPr lang="en-US" sz="39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754391" y="5360981"/>
            <a:ext cx="3224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vertices, texture index, connections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332932" y="4979272"/>
            <a:ext cx="3618174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142019" y="499692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49773" y="5347874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8485303" y="4979272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8702746" y="4967259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96685" y="5366169"/>
            <a:ext cx="169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the texture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6779502" y="4987974"/>
            <a:ext cx="1224867" cy="67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370785" y="4988645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68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07859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Develop a new approach </a:t>
            </a:r>
            <a:r>
              <a:rPr lang="en-US" sz="3500" dirty="0" smtClean="0"/>
              <a:t>to </a:t>
            </a:r>
            <a:r>
              <a:rPr lang="en-US" sz="3500" dirty="0" smtClean="0"/>
              <a:t>achieve smaller compression than conventional compression techniques even with lowest quality setting</a:t>
            </a:r>
            <a:endParaRPr lang="en-US" sz="3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image type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number of </a:t>
            </a:r>
          </a:p>
          <a:p>
            <a:pPr marL="0" indent="0">
              <a:buNone/>
            </a:pPr>
            <a:r>
              <a:rPr lang="en-US" sz="2000" dirty="0"/>
              <a:t>beacons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4695" y="2874137"/>
            <a:ext cx="30480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Traditional:</a:t>
            </a:r>
          </a:p>
          <a:p>
            <a:r>
              <a:rPr lang="en-US" sz="3800" i="1" dirty="0"/>
              <a:t>L</a:t>
            </a:r>
            <a:r>
              <a:rPr lang="en-US" sz="3800" i="1" dirty="0" smtClean="0"/>
              <a:t>(x</a:t>
            </a:r>
            <a:r>
              <a:rPr lang="en-US" sz="3800" i="1" dirty="0" smtClean="0"/>
              <a:t>) = H </a:t>
            </a:r>
            <a:r>
              <a:rPr lang="mr-IN" sz="3800" i="1" dirty="0" smtClean="0"/>
              <a:t>–</a:t>
            </a:r>
            <a:r>
              <a:rPr lang="en-US" sz="3800" i="1" dirty="0" smtClean="0"/>
              <a:t> f(x)</a:t>
            </a:r>
          </a:p>
          <a:p>
            <a:endParaRPr lang="en-US" sz="3800" i="1" dirty="0"/>
          </a:p>
          <a:p>
            <a:r>
              <a:rPr lang="en-US" sz="3800" dirty="0" smtClean="0"/>
              <a:t>New:</a:t>
            </a:r>
          </a:p>
          <a:p>
            <a:r>
              <a:rPr lang="en-US" sz="3800" i="1" dirty="0"/>
              <a:t>L</a:t>
            </a:r>
            <a:r>
              <a:rPr lang="en-US" sz="3800" i="1" dirty="0" smtClean="0"/>
              <a:t>(x</a:t>
            </a:r>
            <a:r>
              <a:rPr lang="en-US" sz="3800" i="1" dirty="0" smtClean="0"/>
              <a:t>) = f’(x)</a:t>
            </a:r>
            <a:endParaRPr lang="en-US" sz="38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894730" y="4543350"/>
            <a:ext cx="224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to reduce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860510" y="417630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82158" y="4188676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0523" y="6245531"/>
            <a:ext cx="204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to keep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106303" y="5878488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27951" y="589085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size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064838" y="2830823"/>
            <a:ext cx="104060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/>
              <a:t>                     </a:t>
            </a:r>
            <a:r>
              <a:rPr lang="en-US" sz="4500" i="1" dirty="0"/>
              <a:t> </a:t>
            </a:r>
            <a:r>
              <a:rPr lang="en-US" sz="4500" i="1" dirty="0" smtClean="0"/>
              <a:t>               L(x) = L(t*k*n) + L(f) + c</a:t>
            </a:r>
            <a:endParaRPr lang="en-US" sz="45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089680" y="3937170"/>
            <a:ext cx="2103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3D motion data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39548" y="3542579"/>
            <a:ext cx="156404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41596" y="353873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20024" y="3956430"/>
            <a:ext cx="1726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camera metadata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765667" y="3541340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983110" y="3529327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21504" y="3928049"/>
            <a:ext cx="1512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visual features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522422" y="3538730"/>
            <a:ext cx="756128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35908" y="3538730"/>
            <a:ext cx="1066" cy="383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95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</a:t>
            </a:r>
            <a:r>
              <a:rPr lang="en-US" dirty="0" smtClean="0"/>
              <a:t>hardware (multi-view capture </a:t>
            </a:r>
            <a:r>
              <a:rPr lang="en-US" dirty="0"/>
              <a:t>for segmentation, IMU-guided </a:t>
            </a:r>
            <a:r>
              <a:rPr lang="en-US" dirty="0" smtClean="0"/>
              <a:t>capture, localization with received signal strength indicator)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>
                <a:cs typeface="Helvetica"/>
              </a:rPr>
              <a:t>Novelty: </a:t>
            </a:r>
            <a:r>
              <a:rPr lang="en-US" sz="3000" dirty="0">
                <a:cs typeface="Helvetica"/>
              </a:rPr>
              <a:t>e</a:t>
            </a:r>
            <a:r>
              <a:rPr lang="en-US" sz="3000" dirty="0" smtClean="0">
                <a:cs typeface="Helvetica"/>
              </a:rPr>
              <a:t>nable </a:t>
            </a:r>
            <a:r>
              <a:rPr lang="en-US" sz="3000" dirty="0" smtClean="0">
                <a:cs typeface="Helvetica"/>
              </a:rPr>
              <a:t>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image broadcasting </a:t>
            </a:r>
            <a:r>
              <a:rPr lang="en-US" sz="2500" dirty="0" smtClean="0">
                <a:cs typeface="Helvetica"/>
              </a:rPr>
              <a:t>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IMU-guided multi-view capture algorithm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3D motion </a:t>
            </a:r>
            <a:r>
              <a:rPr lang="en-US" sz="2500" dirty="0" smtClean="0">
                <a:cs typeface="Helvetica"/>
              </a:rPr>
              <a:t>data recording and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Visual feature selection algorithm based on region of interest and entropy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indoor localization system using sensor fusion that uses BLE signal</a:t>
            </a:r>
            <a:endParaRPr lang="en-US" sz="2500" dirty="0">
              <a:cs typeface="Helvetica"/>
            </a:endParaRPr>
          </a:p>
          <a:p>
            <a:pPr algn="l"/>
            <a:r>
              <a:rPr lang="en-US" sz="2500" dirty="0">
                <a:cs typeface="Helvetica"/>
              </a:rPr>
              <a:t>	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1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>
                <a:cs typeface="Helvetica"/>
              </a:rPr>
              <a:t>How to generalize:</a:t>
            </a:r>
            <a:endParaRPr lang="en-US" sz="30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IMU-guided multi-view capture algorithm can be applied in other multi-view capture systems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3D motion </a:t>
            </a:r>
            <a:r>
              <a:rPr lang="en-US" sz="2500" dirty="0" smtClean="0">
                <a:cs typeface="Helvetica"/>
              </a:rPr>
              <a:t>data recording and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Visual feature selection algorithm can increase the efficiency in any systems that uses visual features</a:t>
            </a:r>
            <a:endParaRPr lang="en-US" sz="2500" dirty="0" smtClean="0">
              <a:cs typeface="Helvetica"/>
            </a:endParaRPr>
          </a:p>
          <a:p>
            <a:pPr algn="l"/>
            <a:r>
              <a:rPr lang="en-US" sz="2500" dirty="0">
                <a:cs typeface="Helvetica"/>
              </a:rPr>
              <a:t>	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1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7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</a:t>
            </a:r>
            <a:r>
              <a:rPr lang="en-US" dirty="0" smtClean="0">
                <a:latin typeface="Calibri (Body)"/>
                <a:cs typeface="Calibri (Body)"/>
              </a:rPr>
              <a:t>explained framework for extreme data </a:t>
            </a:r>
            <a:r>
              <a:rPr lang="en-US" dirty="0">
                <a:latin typeface="Calibri (Body)"/>
                <a:cs typeface="Calibri (Body)"/>
              </a:rPr>
              <a:t>compression </a:t>
            </a:r>
            <a:endParaRPr lang="en-US" dirty="0" smtClean="0">
              <a:latin typeface="Calibri (Body)"/>
              <a:cs typeface="Calibri (Body)"/>
            </a:endParaRPr>
          </a:p>
          <a:p>
            <a:r>
              <a:rPr lang="en-US" dirty="0" smtClean="0">
                <a:latin typeface="Calibri (Body)"/>
                <a:cs typeface="Calibri (Body)"/>
              </a:rPr>
              <a:t>The </a:t>
            </a:r>
            <a:r>
              <a:rPr lang="en-US" dirty="0">
                <a:latin typeface="Calibri (Body)"/>
                <a:cs typeface="Calibri (Body)"/>
              </a:rPr>
              <a:t>compression techniques uses the same approach: prioritizing content of </a:t>
            </a:r>
            <a:r>
              <a:rPr lang="en-US" dirty="0" smtClean="0">
                <a:latin typeface="Calibri (Body)"/>
                <a:cs typeface="Calibri (Body)"/>
              </a:rPr>
              <a:t>interest</a:t>
            </a:r>
          </a:p>
          <a:p>
            <a:r>
              <a:rPr lang="en-US" dirty="0" smtClean="0">
                <a:latin typeface="Calibri (Body)"/>
                <a:cs typeface="Calibri (Body)"/>
              </a:rPr>
              <a:t>Illustrate the idea with two examples: microscopy video compression and image/3D virtual object compression for BLE</a:t>
            </a: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9678" y="1179446"/>
            <a:ext cx="790242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Published:</a:t>
            </a:r>
            <a:endParaRPr lang="en-US" sz="1500" dirty="0"/>
          </a:p>
          <a:p>
            <a:pPr marL="3429"/>
            <a:r>
              <a:rPr lang="en-US" altLang="zh-CN" sz="1500" dirty="0"/>
              <a:t>1. </a:t>
            </a:r>
            <a:r>
              <a:rPr lang="en-US" sz="1500" dirty="0"/>
              <a:t>Shao, C., </a:t>
            </a:r>
            <a:r>
              <a:rPr lang="en-US" sz="1500" dirty="0" err="1"/>
              <a:t>Zhong</a:t>
            </a:r>
            <a:r>
              <a:rPr lang="en-US" sz="1500" dirty="0"/>
              <a:t>, A., </a:t>
            </a:r>
            <a:r>
              <a:rPr lang="en-US" sz="1500" dirty="0" err="1"/>
              <a:t>Cribb</a:t>
            </a:r>
            <a:r>
              <a:rPr lang="en-US" sz="150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500" dirty="0"/>
          </a:p>
          <a:p>
            <a:pPr marL="3429"/>
            <a:r>
              <a:rPr lang="en-US" sz="1500" dirty="0"/>
              <a:t>2. Shao, C., </a:t>
            </a:r>
            <a:r>
              <a:rPr lang="en-US" sz="1500" dirty="0" err="1"/>
              <a:t>Nirjon</a:t>
            </a:r>
            <a:r>
              <a:rPr lang="en-US" sz="1500" dirty="0"/>
              <a:t>, S., &amp; </a:t>
            </a:r>
            <a:r>
              <a:rPr lang="en-US" sz="1500" dirty="0" err="1"/>
              <a:t>Frahm</a:t>
            </a:r>
            <a:r>
              <a:rPr lang="en-US" sz="150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500" dirty="0"/>
          </a:p>
          <a:p>
            <a:pPr marL="3429"/>
            <a:r>
              <a:rPr lang="en-US" sz="1500" dirty="0"/>
              <a:t>3. Shao, C., &amp; </a:t>
            </a:r>
            <a:r>
              <a:rPr lang="en-US" sz="1500" dirty="0" err="1"/>
              <a:t>Nirjon</a:t>
            </a:r>
            <a:r>
              <a:rPr lang="en-US" sz="1500" dirty="0"/>
              <a:t>, S. (2017) </a:t>
            </a:r>
            <a:r>
              <a:rPr lang="en-US" sz="1500" dirty="0" err="1"/>
              <a:t>ImageBeacon</a:t>
            </a:r>
            <a:r>
              <a:rPr lang="en-US" sz="150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500" dirty="0" err="1"/>
              <a:t>IoTDI</a:t>
            </a:r>
            <a:r>
              <a:rPr lang="en-US" sz="1500" dirty="0"/>
              <a:t> 2017), 12 </a:t>
            </a:r>
            <a:r>
              <a:rPr lang="en-US" sz="1500" dirty="0" err="1"/>
              <a:t>pg</a:t>
            </a:r>
            <a:r>
              <a:rPr lang="en-US" sz="1500" dirty="0"/>
              <a:t>, </a:t>
            </a:r>
          </a:p>
          <a:p>
            <a:endParaRPr lang="en-US" sz="1500" dirty="0"/>
          </a:p>
          <a:p>
            <a:r>
              <a:rPr lang="en-US" sz="1500" b="1" dirty="0"/>
              <a:t>Under Submission/In Preparation:</a:t>
            </a:r>
          </a:p>
          <a:p>
            <a:r>
              <a:rPr lang="en-US" sz="1500" dirty="0"/>
              <a:t>4. Shao, C., </a:t>
            </a:r>
            <a:r>
              <a:rPr lang="en-US" sz="1500" dirty="0" err="1"/>
              <a:t>Cribb</a:t>
            </a:r>
            <a:r>
              <a:rPr lang="en-US" sz="150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500" dirty="0"/>
          </a:p>
          <a:p>
            <a:r>
              <a:rPr lang="en-US" sz="1500" dirty="0"/>
              <a:t>5. Shao, C., Islam, B., &amp; </a:t>
            </a:r>
            <a:r>
              <a:rPr lang="en-US" sz="1500" dirty="0" err="1"/>
              <a:t>Nirjon</a:t>
            </a:r>
            <a:r>
              <a:rPr lang="en-US" sz="1500" dirty="0"/>
              <a:t>, S. MARBLE: Mobile Augmented Reality Using BLE Beacons</a:t>
            </a:r>
          </a:p>
          <a:p>
            <a:endParaRPr lang="en-US" sz="1500" dirty="0"/>
          </a:p>
          <a:p>
            <a:r>
              <a:rPr lang="en-US" sz="1500" b="1" dirty="0"/>
              <a:t>Other work as coauthor: </a:t>
            </a:r>
          </a:p>
          <a:p>
            <a:r>
              <a:rPr lang="en-US" sz="1500" dirty="0"/>
              <a:t>6</a:t>
            </a:r>
            <a:r>
              <a:rPr lang="en-US" sz="1500" dirty="0" smtClean="0"/>
              <a:t>. </a:t>
            </a:r>
            <a:r>
              <a:rPr lang="en-US" sz="1500" dirty="0" err="1"/>
              <a:t>Cribb</a:t>
            </a:r>
            <a:r>
              <a:rPr lang="en-US" sz="1500" dirty="0"/>
              <a:t>, J.A., Osborne, L.D., </a:t>
            </a:r>
            <a:r>
              <a:rPr lang="en-US" sz="1500" dirty="0" err="1"/>
              <a:t>Beicker</a:t>
            </a:r>
            <a:r>
              <a:rPr lang="en-US" sz="1500" dirty="0"/>
              <a:t>, K., </a:t>
            </a:r>
            <a:r>
              <a:rPr lang="en-US" sz="1500" dirty="0" err="1"/>
              <a:t>Psioda</a:t>
            </a:r>
            <a:r>
              <a:rPr lang="en-US" sz="1500" dirty="0"/>
              <a:t>, M., Chen, J., O’Brien, E.T., Taylor II, R.M., </a:t>
            </a:r>
            <a:r>
              <a:rPr lang="en-US" sz="1500" dirty="0" err="1"/>
              <a:t>Vicci</a:t>
            </a:r>
            <a:r>
              <a:rPr lang="en-US" sz="1500" dirty="0"/>
              <a:t>, L., Hsiao, J.P.L., Shao, C. and </a:t>
            </a:r>
            <a:r>
              <a:rPr lang="en-US" sz="1500" dirty="0" err="1"/>
              <a:t>Falvo</a:t>
            </a:r>
            <a:r>
              <a:rPr lang="en-US" sz="1500" dirty="0"/>
              <a:t>, M., 2016. An automated high-throughput array microscope for cancer cell mechanics. Scientific reports, 6.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15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052" y="1700911"/>
            <a:ext cx="7486651" cy="3400399"/>
          </a:xfrm>
        </p:spPr>
        <p:txBody>
          <a:bodyPr>
            <a:noAutofit/>
          </a:bodyPr>
          <a:lstStyle/>
          <a:p>
            <a:pPr algn="l"/>
            <a:r>
              <a:rPr lang="en-US" sz="2500" dirty="0"/>
              <a:t>Three new types of </a:t>
            </a:r>
            <a:r>
              <a:rPr lang="en-US" sz="2500" dirty="0">
                <a:solidFill>
                  <a:schemeClr val="accent1"/>
                </a:solidFill>
              </a:rPr>
              <a:t>mismatch</a:t>
            </a:r>
            <a:r>
              <a:rPr lang="en-US" sz="2500" dirty="0"/>
              <a:t> between video/image generator and consumer start to appear in modern multimedia systems that make current compression strategy inefficient. They are </a:t>
            </a:r>
            <a:r>
              <a:rPr lang="en-US" sz="2500" dirty="0">
                <a:solidFill>
                  <a:schemeClr val="accent1"/>
                </a:solidFill>
              </a:rPr>
              <a:t>the mismatch on the quality requirement on the region of interest, the mismatch between energy constraints and the mismatch on frame resolution. Prioritizing the content of interest</a:t>
            </a:r>
            <a:r>
              <a:rPr lang="en-US" sz="2500" dirty="0">
                <a:solidFill>
                  <a:srgbClr val="FF0000"/>
                </a:solidFill>
              </a:rPr>
              <a:t> </a:t>
            </a:r>
            <a:r>
              <a:rPr lang="en-US" sz="2500" dirty="0"/>
              <a:t>in these systems leads to new compression algorithms that give better compression ratio than standard methods with the same quality compressed data for the application.</a:t>
            </a:r>
            <a:endParaRPr lang="en-US" sz="2500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9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88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7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83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2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16389</TotalTime>
  <Words>4238</Words>
  <Application>Microsoft Macintosh PowerPoint</Application>
  <PresentationFormat>On-screen Show (4:3)</PresentationFormat>
  <Paragraphs>796</Paragraphs>
  <Slides>83</Slides>
  <Notes>68</Notes>
  <HiddenSlides>5</HiddenSlides>
  <MMClips>11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9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Microsoft Word Document</vt:lpstr>
      <vt:lpstr>Generic Framework for Prioritizing Content of Interest in Multimedia Data Compression</vt:lpstr>
      <vt:lpstr>Extreme compression: image</vt:lpstr>
      <vt:lpstr>Extreme compression: video</vt:lpstr>
      <vt:lpstr>Motivating example</vt:lpstr>
      <vt:lpstr>Motivating example</vt:lpstr>
      <vt:lpstr>Problem of interest</vt:lpstr>
      <vt:lpstr>Approach</vt:lpstr>
      <vt:lpstr>PowerPoint Presentation</vt:lpstr>
      <vt:lpstr>PowerPoint Presentation</vt:lpstr>
      <vt:lpstr>PowerPoint Presentation</vt:lpstr>
      <vt:lpstr>PowerPoint Presentation</vt:lpstr>
      <vt:lpstr>Video Compression</vt:lpstr>
      <vt:lpstr>PowerPoint Presentation</vt:lpstr>
      <vt:lpstr>Approach</vt:lpstr>
      <vt:lpstr>Approach</vt:lpstr>
      <vt:lpstr>Key Observation 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vs analysis-aware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Data size</vt:lpstr>
      <vt:lpstr>Segmentation</vt:lpstr>
      <vt:lpstr>Image encoding</vt:lpstr>
      <vt:lpstr>System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Data size</vt:lpstr>
      <vt:lpstr>Evaluation</vt:lpstr>
      <vt:lpstr>Method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Background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644</cp:revision>
  <dcterms:created xsi:type="dcterms:W3CDTF">2017-02-13T04:25:39Z</dcterms:created>
  <dcterms:modified xsi:type="dcterms:W3CDTF">2017-03-28T21:41:57Z</dcterms:modified>
</cp:coreProperties>
</file>